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1"/>
  </p:notes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B57C698-D203-464E-85FA-CC4B726913E5}">
          <p14:sldIdLst>
            <p14:sldId id="256"/>
            <p14:sldId id="257"/>
            <p14:sldId id="258"/>
            <p14:sldId id="266"/>
            <p14:sldId id="259"/>
            <p14:sldId id="260"/>
            <p14:sldId id="261"/>
            <p14:sldId id="262"/>
            <p14:sldId id="263"/>
          </p14:sldIdLst>
        </p14:section>
        <p14:section name="Раздел без заголовка" id="{C3552BE9-CA1D-49FF-AB3B-B34B035DF2DB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9487" autoAdjust="0"/>
  </p:normalViewPr>
  <p:slideViewPr>
    <p:cSldViewPr>
      <p:cViewPr>
        <p:scale>
          <a:sx n="66" d="100"/>
          <a:sy n="66" d="100"/>
        </p:scale>
        <p:origin x="-600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F8454F-388D-44EC-A68C-235B03AC9E1F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45336-D1A1-450E-986C-5674963BB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501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45336-D1A1-450E-986C-5674963BB25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126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41044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Подготовка к сочинению по роману         </a:t>
            </a:r>
            <a:r>
              <a:rPr lang="ru-RU" dirty="0" err="1" smtClean="0"/>
              <a:t>М.А.Булгакова</a:t>
            </a:r>
            <a:r>
              <a:rPr lang="ru-RU" dirty="0" smtClean="0"/>
              <a:t> «Мастер и Маргарита»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 flipV="1">
            <a:off x="2133600" y="-387424"/>
            <a:ext cx="6172200" cy="1440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490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https://i.ytimg.com/vi/grWYl6Ss6LY/maxresdefault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4664"/>
            <a:ext cx="8229600" cy="59046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280920" cy="5904656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29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03848" y="1600200"/>
            <a:ext cx="5330552" cy="4114800"/>
          </a:xfrm>
        </p:spPr>
        <p:txBody>
          <a:bodyPr/>
          <a:lstStyle/>
          <a:p>
            <a:pPr marL="384048" lvl="1" indent="0">
              <a:buNone/>
            </a:pPr>
            <a:r>
              <a:rPr lang="ru-RU" sz="2800" dirty="0"/>
              <a:t>д</a:t>
            </a:r>
            <a:r>
              <a:rPr lang="ru-RU" sz="2800" dirty="0" smtClean="0"/>
              <a:t>обро и зло</a:t>
            </a:r>
          </a:p>
          <a:p>
            <a:pPr marL="18288" indent="0">
              <a:buNone/>
            </a:pPr>
            <a:r>
              <a:rPr lang="ru-RU" sz="2800" dirty="0" smtClean="0"/>
              <a:t>атеизм и </a:t>
            </a:r>
            <a:r>
              <a:rPr lang="ru-RU" sz="2800" dirty="0" smtClean="0"/>
              <a:t>вера</a:t>
            </a:r>
          </a:p>
          <a:p>
            <a:pPr marL="18288" indent="0">
              <a:buNone/>
            </a:pPr>
            <a:r>
              <a:rPr lang="ru-RU" sz="2800" dirty="0" smtClean="0"/>
              <a:t>власть </a:t>
            </a:r>
            <a:r>
              <a:rPr lang="ru-RU" sz="2800" dirty="0" smtClean="0"/>
              <a:t>и личность</a:t>
            </a:r>
          </a:p>
          <a:p>
            <a:pPr marL="18288" indent="0">
              <a:buNone/>
            </a:pPr>
            <a:r>
              <a:rPr lang="ru-RU" sz="2800" dirty="0"/>
              <a:t>и</a:t>
            </a:r>
            <a:r>
              <a:rPr lang="ru-RU" sz="2800" dirty="0" smtClean="0"/>
              <a:t>стина и правда</a:t>
            </a:r>
          </a:p>
          <a:p>
            <a:pPr marL="18288" indent="0">
              <a:buNone/>
            </a:pPr>
            <a:r>
              <a:rPr lang="ru-RU" sz="2800" dirty="0" smtClean="0"/>
              <a:t>художник и творчество</a:t>
            </a:r>
          </a:p>
          <a:p>
            <a:pPr marL="18288" indent="0">
              <a:buNone/>
            </a:pPr>
            <a:r>
              <a:rPr lang="ru-RU" sz="2800" dirty="0"/>
              <a:t>н</a:t>
            </a:r>
            <a:r>
              <a:rPr lang="ru-RU" sz="2800" dirty="0" smtClean="0"/>
              <a:t>аказание и прощение</a:t>
            </a:r>
            <a:endParaRPr lang="ru-RU" sz="2800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777240" y="620688"/>
            <a:ext cx="7543800" cy="12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Словарь       этических      терминов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156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20688"/>
            <a:ext cx="7850832" cy="136815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ru-RU" sz="4000" b="1" dirty="0" smtClean="0"/>
              <a:t>           Словарная работа</a:t>
            </a:r>
            <a:endParaRPr lang="ru-RU" sz="24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924800" cy="54006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      </a:t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 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 </a:t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 </a:t>
            </a:r>
            <a:r>
              <a:rPr lang="ru-RU" dirty="0" smtClean="0"/>
              <a:t>эссе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рассуждение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публицистический стиль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880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3808" y="1484784"/>
            <a:ext cx="5690592" cy="4230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1.  А</a:t>
            </a:r>
          </a:p>
          <a:p>
            <a:pPr marL="0" indent="0">
              <a:buNone/>
            </a:pPr>
            <a:r>
              <a:rPr lang="ru-RU" dirty="0" smtClean="0"/>
              <a:t>2.  Б</a:t>
            </a:r>
          </a:p>
          <a:p>
            <a:pPr marL="0" indent="0">
              <a:buNone/>
            </a:pPr>
            <a:r>
              <a:rPr lang="ru-RU" dirty="0" smtClean="0"/>
              <a:t>3.  А</a:t>
            </a:r>
          </a:p>
          <a:p>
            <a:pPr marL="0" indent="0">
              <a:buNone/>
            </a:pPr>
            <a:r>
              <a:rPr lang="ru-RU" dirty="0" smtClean="0"/>
              <a:t>4.  В</a:t>
            </a:r>
          </a:p>
          <a:p>
            <a:pPr marL="0" indent="0">
              <a:buNone/>
            </a:pPr>
            <a:r>
              <a:rPr lang="ru-RU" dirty="0" smtClean="0"/>
              <a:t>5.  А</a:t>
            </a:r>
          </a:p>
          <a:p>
            <a:pPr marL="0" indent="0">
              <a:buNone/>
            </a:pPr>
            <a:r>
              <a:rPr lang="ru-RU" dirty="0" smtClean="0"/>
              <a:t>6.  В</a:t>
            </a:r>
          </a:p>
          <a:p>
            <a:pPr marL="0" indent="0">
              <a:buNone/>
            </a:pPr>
            <a:r>
              <a:rPr lang="ru-RU" dirty="0" smtClean="0"/>
              <a:t>7.  Б</a:t>
            </a:r>
          </a:p>
          <a:p>
            <a:pPr marL="0" indent="0">
              <a:buNone/>
            </a:pPr>
            <a:r>
              <a:rPr lang="ru-RU" dirty="0" smtClean="0"/>
              <a:t>8.  А</a:t>
            </a:r>
          </a:p>
          <a:p>
            <a:pPr marL="0" indent="0">
              <a:buNone/>
            </a:pPr>
            <a:r>
              <a:rPr lang="ru-RU" dirty="0" smtClean="0"/>
              <a:t>9.  В</a:t>
            </a:r>
          </a:p>
          <a:p>
            <a:pPr marL="0" indent="0">
              <a:buNone/>
            </a:pPr>
            <a:r>
              <a:rPr lang="ru-RU" dirty="0" smtClean="0"/>
              <a:t>10. Б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6632"/>
            <a:ext cx="7924800" cy="1008112"/>
          </a:xfrm>
        </p:spPr>
        <p:txBody>
          <a:bodyPr/>
          <a:lstStyle/>
          <a:p>
            <a:r>
              <a:rPr lang="ru-RU" dirty="0" smtClean="0"/>
              <a:t>       </a:t>
            </a:r>
            <a:r>
              <a:rPr lang="ru-RU" dirty="0" smtClean="0"/>
              <a:t> Ответы на тест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952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http://litvinovs.net/images/illustrations/master_and_margarita/stoneturtle/stoneturtle_bolezn_mastera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8640"/>
            <a:ext cx="6192688" cy="61206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663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628800"/>
            <a:ext cx="7776864" cy="4114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b="1" dirty="0"/>
              <a:t>I. Добро и зло</a:t>
            </a:r>
            <a:endParaRPr lang="ru-RU" sz="2800" dirty="0"/>
          </a:p>
          <a:p>
            <a:pPr marL="18288" indent="0">
              <a:buNone/>
            </a:pPr>
            <a:r>
              <a:rPr lang="ru-RU" sz="2400" dirty="0"/>
              <a:t> 1) Только человек ответственен за добро и зло (По роману М. А. Булгакова " Мастер и    Маргарита") </a:t>
            </a:r>
            <a:br>
              <a:rPr lang="ru-RU" sz="2400" dirty="0"/>
            </a:br>
            <a:r>
              <a:rPr lang="ru-RU" sz="2400" dirty="0"/>
              <a:t> 2) Роль эпиграфа в романе М. Булгакова «Мастер и Маргарита»</a:t>
            </a:r>
          </a:p>
          <a:p>
            <a:pPr marL="0" indent="0">
              <a:buNone/>
            </a:pPr>
            <a:r>
              <a:rPr lang="ru-RU" sz="2400" b="1" dirty="0"/>
              <a:t> </a:t>
            </a:r>
            <a:r>
              <a:rPr lang="ru-RU" sz="2800" b="1" dirty="0"/>
              <a:t>II. Судьба художника.</a:t>
            </a:r>
            <a:endParaRPr lang="ru-RU" sz="2800" dirty="0"/>
          </a:p>
          <a:p>
            <a:pPr marL="18288" indent="0">
              <a:buNone/>
            </a:pPr>
            <a:r>
              <a:rPr lang="ru-RU" sz="2400" dirty="0"/>
              <a:t>  3) Изображение мира искусства в романе М.А. Булгакова «Мастер и Маргарита»</a:t>
            </a:r>
          </a:p>
          <a:p>
            <a:pPr marL="18288" indent="0">
              <a:buNone/>
            </a:pPr>
            <a:r>
              <a:rPr lang="ru-RU" sz="2400" dirty="0"/>
              <a:t>  4) Правда ли, что « никаких Караибских морей нет на свете, и не плывут в них отчаянные флибустьеры» (по роману М.А. Булгакова «Мастер и Маргарита»)</a:t>
            </a:r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08112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dirty="0" smtClean="0"/>
              <a:t>          </a:t>
            </a:r>
            <a:r>
              <a:rPr lang="ru-RU" b="1" dirty="0" smtClean="0"/>
              <a:t>темы сочинений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727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76672"/>
            <a:ext cx="7924800" cy="59046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III</a:t>
            </a:r>
            <a:r>
              <a:rPr lang="ru-RU" sz="2400" b="1" dirty="0"/>
              <a:t>. Наказание и прощение.</a:t>
            </a:r>
            <a:endParaRPr lang="ru-RU" sz="2400" dirty="0"/>
          </a:p>
          <a:p>
            <a:pPr marL="18288" indent="0">
              <a:buNone/>
            </a:pPr>
            <a:r>
              <a:rPr lang="ru-RU" sz="2400" dirty="0"/>
              <a:t>5) Кого наказывают и прощают в романе «Мастер и Маргарита»?</a:t>
            </a:r>
          </a:p>
          <a:p>
            <a:pPr marL="18288" indent="0">
              <a:buNone/>
            </a:pPr>
            <a:r>
              <a:rPr lang="ru-RU" sz="2400" dirty="0"/>
              <a:t>6) Маргарита наказывающая и прощающая в романе.</a:t>
            </a:r>
          </a:p>
          <a:p>
            <a:pPr marL="0" indent="0">
              <a:buNone/>
            </a:pPr>
            <a:r>
              <a:rPr lang="en-US" sz="2400" b="1" dirty="0"/>
              <a:t>IV</a:t>
            </a:r>
            <a:r>
              <a:rPr lang="ru-RU" sz="2400" b="1" dirty="0"/>
              <a:t>. Личность и власть.</a:t>
            </a:r>
            <a:endParaRPr lang="ru-RU" sz="2400" dirty="0"/>
          </a:p>
          <a:p>
            <a:pPr marL="18288" indent="0">
              <a:buNone/>
            </a:pPr>
            <a:r>
              <a:rPr lang="ru-RU" sz="2400" dirty="0" smtClean="0"/>
              <a:t>7) Противостояние свободы личности и несвободы в романе "Мастер и Маргарита".</a:t>
            </a:r>
            <a:br>
              <a:rPr lang="ru-RU" sz="2400" dirty="0" smtClean="0"/>
            </a:br>
            <a:r>
              <a:rPr lang="ru-RU" sz="2400" dirty="0" smtClean="0"/>
              <a:t>8) Тема личной ответственности и личного выбора человека в романе "Мастер и Маргарита".</a:t>
            </a:r>
          </a:p>
          <a:p>
            <a:pPr marL="0" indent="0">
              <a:buNone/>
            </a:pPr>
            <a:r>
              <a:rPr lang="en-US" sz="2400" b="1" dirty="0" smtClean="0"/>
              <a:t>V</a:t>
            </a:r>
            <a:r>
              <a:rPr lang="ru-RU" sz="2400" b="1" dirty="0"/>
              <a:t>. Любовь.</a:t>
            </a:r>
            <a:endParaRPr lang="ru-RU" sz="2400" dirty="0"/>
          </a:p>
          <a:p>
            <a:pPr marL="18288" indent="0">
              <a:buNone/>
            </a:pPr>
            <a:r>
              <a:rPr lang="ru-RU" sz="2400" dirty="0" smtClean="0"/>
              <a:t>  9) Смысл названия романа "Мастер и Маргарита".  10) Тот, кто любит, должен разделять участь того, кого  он любит.</a:t>
            </a:r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-243408"/>
            <a:ext cx="7924800" cy="7200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039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32656"/>
            <a:ext cx="7924800" cy="53823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VI</a:t>
            </a:r>
            <a:r>
              <a:rPr lang="ru-RU" sz="2400" b="1" dirty="0"/>
              <a:t>. Реальность и фантастика.</a:t>
            </a:r>
            <a:endParaRPr lang="ru-RU" sz="2400" dirty="0"/>
          </a:p>
          <a:p>
            <a:pPr marL="18288" indent="0">
              <a:buNone/>
            </a:pPr>
            <a:r>
              <a:rPr lang="ru-RU" sz="2400" dirty="0"/>
              <a:t>11) Фантастические образы в романе М. А. Булгакова "Мастер и Маргарита".</a:t>
            </a:r>
          </a:p>
          <a:p>
            <a:pPr marL="18288" indent="0">
              <a:buNone/>
            </a:pPr>
            <a:r>
              <a:rPr lang="ru-RU" sz="2400" dirty="0"/>
              <a:t>12) Роль приёма фантастики в романе «Мастер и Маргарита»</a:t>
            </a:r>
          </a:p>
          <a:p>
            <a:pPr marL="0" indent="0">
              <a:buNone/>
            </a:pPr>
            <a:r>
              <a:rPr lang="en-US" sz="2400" b="1" dirty="0"/>
              <a:t>VII</a:t>
            </a:r>
            <a:r>
              <a:rPr lang="ru-RU" sz="2400" b="1" dirty="0"/>
              <a:t>. Сатира.</a:t>
            </a:r>
            <a:endParaRPr lang="ru-RU" sz="2400" dirty="0"/>
          </a:p>
          <a:p>
            <a:pPr marL="18288" indent="0">
              <a:buNone/>
            </a:pPr>
            <a:r>
              <a:rPr lang="ru-RU" sz="2400" dirty="0"/>
              <a:t> 13) </a:t>
            </a:r>
            <a:r>
              <a:rPr lang="ru-RU" sz="2400" dirty="0" err="1"/>
              <a:t>Булгаковская</a:t>
            </a:r>
            <a:r>
              <a:rPr lang="ru-RU" sz="2400" dirty="0"/>
              <a:t> Москва. (По роману "Мастер и Маргарита".)</a:t>
            </a:r>
            <a:br>
              <a:rPr lang="ru-RU" sz="2400" dirty="0"/>
            </a:br>
            <a:r>
              <a:rPr lang="ru-RU" sz="2400" dirty="0"/>
              <a:t> 14) Кто из героев романа М.А. Булгакова «Мастер и Маргарита» становится жертвой свиты </a:t>
            </a:r>
            <a:r>
              <a:rPr lang="ru-RU" sz="2400" dirty="0" err="1"/>
              <a:t>Воланда</a:t>
            </a:r>
            <a:r>
              <a:rPr lang="ru-RU" sz="2400" dirty="0"/>
              <a:t> и почему?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</a:t>
            </a:r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330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588</TotalTime>
  <Words>204</Words>
  <Application>Microsoft Office PowerPoint</Application>
  <PresentationFormat>Экран (4:3)</PresentationFormat>
  <Paragraphs>41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Базовая</vt:lpstr>
      <vt:lpstr>     Подготовка к сочинению по роману         М.А.Булгакова «Мастер и Маргарита»</vt:lpstr>
      <vt:lpstr>Презентация PowerPoint</vt:lpstr>
      <vt:lpstr>                Словарь       этических      терминов</vt:lpstr>
      <vt:lpstr>                     эссе   рассуждение    публицистический стиль </vt:lpstr>
      <vt:lpstr>        Ответы на тест</vt:lpstr>
      <vt:lpstr>Презентация PowerPoint</vt:lpstr>
      <vt:lpstr>           темы сочинений</vt:lpstr>
      <vt:lpstr>Презентация PowerPoint</vt:lpstr>
      <vt:lpstr> 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32</cp:revision>
  <dcterms:created xsi:type="dcterms:W3CDTF">2017-01-18T03:23:12Z</dcterms:created>
  <dcterms:modified xsi:type="dcterms:W3CDTF">2017-01-29T17:39:12Z</dcterms:modified>
</cp:coreProperties>
</file>